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312" r:id="rId4"/>
    <p:sldId id="313" r:id="rId5"/>
    <p:sldId id="314" r:id="rId6"/>
    <p:sldId id="315" r:id="rId7"/>
    <p:sldId id="316" r:id="rId8"/>
    <p:sldId id="318" r:id="rId9"/>
    <p:sldId id="319" r:id="rId10"/>
    <p:sldId id="337" r:id="rId11"/>
    <p:sldId id="320" r:id="rId12"/>
    <p:sldId id="327" r:id="rId13"/>
    <p:sldId id="328" r:id="rId14"/>
    <p:sldId id="329" r:id="rId15"/>
    <p:sldId id="330" r:id="rId16"/>
    <p:sldId id="332" r:id="rId17"/>
    <p:sldId id="33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3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2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9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EFE-BBE6-4A3A-92AE-64B568C50C11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eltimes.ru/wp-content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8528" y="875908"/>
            <a:ext cx="7701033" cy="325730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kk-KZ" sz="2000" b="1" spc="-1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8528" y="1594937"/>
            <a:ext cx="7155910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биотехнология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679" y="3307080"/>
            <a:ext cx="10647176" cy="15944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Курстың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клеткалары мен ұлпа культураларын өсіру технологиялары»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Автордың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аты-жөні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Асрандина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Салтанат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Шынтаевна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б.ғ.к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., доцент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722548"/>
            <a:ext cx="994028" cy="111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5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853" y="1167534"/>
            <a:ext cx="7569904" cy="45289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013527" y="5765011"/>
            <a:ext cx="8931564" cy="652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А-механикалық,  Б-барботажды, В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ішкі циркуляциясы бар эрлифті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ферментерлер.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ctr">
              <a:lnSpc>
                <a:spcPct val="107000"/>
              </a:lnSpc>
              <a:spcAft>
                <a:spcPts val="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6190" y="407206"/>
            <a:ext cx="1875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Биореакторлар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566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138226" y="3655690"/>
            <a:ext cx="267508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Хемостат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kk-K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тимидин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5-аминоуроцил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оксимочевина 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5588" y="3655690"/>
            <a:ext cx="26843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Турбидостат </a:t>
            </a:r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суспензияның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оптикалық тығыздығын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реттеу</a:t>
            </a:r>
            <a:endParaRPr lang="kk-K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07146" y="1571137"/>
            <a:ext cx="4531593" cy="45258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Суспензияны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өсіру принциптері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6995966" y="2295714"/>
            <a:ext cx="688689" cy="13451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319491" y="2315163"/>
            <a:ext cx="489527" cy="12500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9" y="1486532"/>
            <a:ext cx="5130802" cy="3964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87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90255" y="1630093"/>
            <a:ext cx="2900218" cy="2741563"/>
            <a:chOff x="1120288" y="1175656"/>
            <a:chExt cx="4123516" cy="4670389"/>
          </a:xfrm>
        </p:grpSpPr>
        <p:pic>
          <p:nvPicPr>
            <p:cNvPr id="5" name="Picture 2" descr="American ginseng production. (A) Artificial shade cloth used during... |  Download Scientific Diagram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732" y="1175656"/>
              <a:ext cx="3908072" cy="4670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622716" y="4923844"/>
              <a:ext cx="121058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www.researchgate.net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913745" y="1630094"/>
            <a:ext cx="3020291" cy="2741563"/>
            <a:chOff x="4636492" y="1726164"/>
            <a:chExt cx="3633821" cy="3396343"/>
          </a:xfrm>
        </p:grpSpPr>
        <p:pic>
          <p:nvPicPr>
            <p:cNvPr id="8" name="Picture 2" descr="https://regnum.ru/uploads/pictures/news/2020/09/28/regnum_picture_16012853257718477_normal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1936" y="1726164"/>
              <a:ext cx="3418377" cy="3396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 rot="16200000">
              <a:off x="4417041" y="4535074"/>
              <a:ext cx="65434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regnum.ru</a:t>
              </a:r>
            </a:p>
          </p:txBody>
        </p:sp>
      </p:grpSp>
      <p:pic>
        <p:nvPicPr>
          <p:cNvPr id="11" name="Picture 2" descr="https://regnum.ru/uploads/pictures/news/2020/09/28/regnum_picture_16012853507785352_norm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530" y="1696394"/>
            <a:ext cx="2567595" cy="267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41785" y="5395014"/>
            <a:ext cx="9508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Екінші </a:t>
            </a:r>
            <a: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реттік </a:t>
            </a: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метаболиттер: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алкалоидтар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изопреноидтар, фенолдық заттар, стероидтар, майлар,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пигменттер.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10885" y="4517828"/>
            <a:ext cx="8612154" cy="4779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 - екінші 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реттік </a:t>
            </a:r>
            <a:r>
              <a:rPr lang="kk-KZ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метаболиттердің 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потенциалды көздері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/>
          </a:p>
        </p:txBody>
      </p:sp>
      <p:sp>
        <p:nvSpPr>
          <p:cNvPr id="12" name="object 3"/>
          <p:cNvSpPr txBox="1"/>
          <p:nvPr/>
        </p:nvSpPr>
        <p:spPr>
          <a:xfrm>
            <a:off x="3071799" y="593497"/>
            <a:ext cx="6853382" cy="47876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Клеткаларды иммобилиздеу және өсіру </a:t>
            </a: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kk-KZ" sz="20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3146" y="2177976"/>
            <a:ext cx="4424232" cy="280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 иммобилизациялау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к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леткаларды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табиғи немесе жасанды инертті заттардың беткі қабатына немесе полимерлік гельдер құрамына ендіріп, қозғалысын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шектеу әдісі.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81984" y="896087"/>
            <a:ext cx="7343192" cy="48519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Өсімдіктердің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иммобилденген клетка культуралары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703800" y="2320812"/>
            <a:ext cx="5792363" cy="3501679"/>
            <a:chOff x="5967037" y="2304891"/>
            <a:chExt cx="4349001" cy="3526742"/>
          </a:xfrm>
        </p:grpSpPr>
        <p:pic>
          <p:nvPicPr>
            <p:cNvPr id="7" name="Picture 2" descr="Biofabrikation on Twitter: &quot;Now published after typesetting: Green  Bioprinting of plant cells - our new approach to produce secondary  metabolites for pharmaceutical use! Find out more in @Biofabrication :  https://t.co/lAwrp4m85F #bioprinting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2481" y="2304891"/>
              <a:ext cx="4133557" cy="3526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 rot="16200000">
              <a:off x="5479013" y="4860104"/>
              <a:ext cx="11914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pbs.twimg.com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422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74303" y="5244655"/>
            <a:ext cx="4497494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Клеткаларды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инертті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субстратқа ковалентті байланыстыру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65110" y="1391021"/>
            <a:ext cx="4749281" cy="53184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 </a:t>
            </a: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иммобилиздеу әдістері: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5110" y="2095002"/>
            <a:ext cx="48302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Клеткаларды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немесе субклеткалы органеллаларды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субстраттармен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қаптау.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302" y="3108343"/>
            <a:ext cx="4740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Клеткаларды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инертті субстраттарда адсорбциялау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5110" y="4183278"/>
            <a:ext cx="45969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Клеткаларды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инертті субстраттарда биологиялық  макромолекулалармен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тігу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225310" y="1391021"/>
            <a:ext cx="5092724" cy="4725668"/>
            <a:chOff x="6366498" y="2458909"/>
            <a:chExt cx="5016857" cy="3489801"/>
          </a:xfrm>
        </p:grpSpPr>
        <p:pic>
          <p:nvPicPr>
            <p:cNvPr id="9" name="Picture 2" descr="https://www.mdpi.com/micromachines/micromachines-05-00171/article_deploy/html/images/micromachines-05-00171-g009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943" y="2458909"/>
              <a:ext cx="4801412" cy="3489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 rot="16200000">
              <a:off x="5940005" y="4377930"/>
              <a:ext cx="1068431" cy="215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www.mdpi.com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997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01432" y="1144904"/>
            <a:ext cx="4646645" cy="84574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Иммобилизденген </a:t>
            </a:r>
            <a:r>
              <a:rPr lang="kk-KZ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клеткалардың </a:t>
            </a:r>
            <a:r>
              <a:rPr lang="kk-KZ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артықшылықтары</a:t>
            </a:r>
            <a:endParaRPr lang="en-US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1431" y="2353872"/>
            <a:ext cx="4728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1. Клеткалар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биомассасының жинақталуы баяу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1433" y="3375645"/>
            <a:ext cx="462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2. Клеткалар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өзара тығыз физикалық және химиялық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байланыста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1433" y="4423066"/>
            <a:ext cx="4626346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3. Екінші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реттік метаболиттердің шығымын бақылау мүмкіндігі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1432" y="5419191"/>
            <a:ext cx="4728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0100">
              <a:lnSpc>
                <a:spcPct val="150000"/>
              </a:lnSpc>
              <a:spcBef>
                <a:spcPts val="1200"/>
              </a:spcBef>
              <a:defRPr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4. Клеткалардан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идиолиттерді оңай бөліп алу мүмкіндігі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06" y="2251769"/>
            <a:ext cx="3693812" cy="269892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6798697" y="1144904"/>
            <a:ext cx="4441372" cy="85417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Иммобилизденген клеткаларды өсіру </a:t>
            </a:r>
            <a:r>
              <a:rPr lang="kk-KZ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жүйелері</a:t>
            </a:r>
            <a:endParaRPr lang="en-US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45348" y="5203382"/>
            <a:ext cx="455333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Горизонталь,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тегіс бетті өсіру жүйесі.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45348" y="5626940"/>
            <a:ext cx="40023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 - Вертикаль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бағытта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жүйесі.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5348" y="2259605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83196" y="227792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2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7720" y="2418040"/>
            <a:ext cx="951278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8001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 өзара тығыз байланыста өсірілуі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defTabSz="8001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Клеткалардың баяу өсуін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қадағалау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Екінші реттік метаболиттердің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ізашарларымен қамтамасыз ету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Қажетті метаболиттерді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синтездейтін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клеткаларын қолдану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587343" y="748427"/>
            <a:ext cx="9514766" cy="93306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kk-KZ" b="1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kk-KZ" b="1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Иммобилденген </a:t>
            </a:r>
            <a:r>
              <a:rPr lang="kk-KZ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клеткаларды өсіруге берілетін </a:t>
            </a:r>
            <a:r>
              <a:rPr lang="kk-KZ" sz="2000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ұсыныстар</a:t>
            </a:r>
          </a:p>
          <a:p>
            <a:pPr algn="just">
              <a:lnSpc>
                <a:spcPct val="150000"/>
              </a:lnSpc>
            </a:pPr>
            <a:endParaRPr lang="en-US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932871" y="864176"/>
            <a:ext cx="11037456" cy="5262979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>
                <a:solidFill>
                  <a:srgbClr val="006FC0"/>
                </a:solidFill>
              </a:rPr>
              <a:t>Қолданылған әдебиет тізімі: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800" dirty="0"/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kk-KZ" altLang="en-US" sz="1800" dirty="0"/>
              <a:t>Назаренко Л.В., Калашникова Е.А., Загорскина Н.В. Биотехнология. </a:t>
            </a:r>
            <a:r>
              <a:rPr lang="ru-RU" sz="1800" dirty="0"/>
              <a:t>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</a:t>
            </a:r>
            <a:r>
              <a:rPr lang="ru-RU" sz="1800" dirty="0" smtClean="0"/>
              <a:t>         </a:t>
            </a:r>
            <a:r>
              <a:rPr lang="kk-KZ" altLang="en-US" sz="1800" dirty="0" smtClean="0"/>
              <a:t> </a:t>
            </a:r>
            <a:r>
              <a:rPr lang="kk-KZ" altLang="en-US" sz="1800" dirty="0"/>
              <a:t>2020. -390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Загоскина Н.В., Назаренко Л.В. Основы биотехнологии.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2018. - 162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Калашникова Е.А Клеточная инженерия растений: учебник и практикум для вузов.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2020. - 333 с</a:t>
            </a:r>
            <a:r>
              <a:rPr lang="kk-KZ" sz="1800" dirty="0"/>
              <a:t>.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 smtClean="0">
                <a:solidFill>
                  <a:srgbClr val="006FC0"/>
                </a:solidFill>
                <a:ea typeface="Cambria" panose="02040503050406030204" pitchFamily="18" charset="0"/>
              </a:rPr>
              <a:t>Ғаламтор-ресурстары</a:t>
            </a:r>
            <a:r>
              <a:rPr lang="kk-KZ" altLang="en-US" sz="1800" b="1" dirty="0">
                <a:solidFill>
                  <a:srgbClr val="006FC0"/>
                </a:solidFill>
                <a:ea typeface="Cambria" panose="02040503050406030204" pitchFamily="18" charset="0"/>
              </a:rPr>
              <a:t>:</a:t>
            </a:r>
            <a:endParaRPr lang="en-US" altLang="en-US" sz="1800" b="1" dirty="0">
              <a:solidFill>
                <a:srgbClr val="006FC0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1800" dirty="0" smtClean="0"/>
              <a:t>researchgate.net</a:t>
            </a:r>
            <a:r>
              <a:rPr lang="kk-KZ" sz="1800" dirty="0" smtClean="0"/>
              <a:t>; </a:t>
            </a:r>
            <a:r>
              <a:rPr lang="en-US" sz="1800" dirty="0"/>
              <a:t>regnum.ru</a:t>
            </a:r>
            <a:r>
              <a:rPr lang="kk-KZ" sz="1800" dirty="0"/>
              <a:t>; </a:t>
            </a:r>
            <a:r>
              <a:rPr lang="en-US" sz="1800" dirty="0"/>
              <a:t>img.alicdn.com</a:t>
            </a:r>
            <a:r>
              <a:rPr lang="kk-KZ" sz="1800" dirty="0"/>
              <a:t>;  </a:t>
            </a:r>
            <a:r>
              <a:rPr lang="en-US" altLang="en-US" sz="1800" dirty="0" err="1" smtClean="0">
                <a:solidFill>
                  <a:srgbClr val="000000"/>
                </a:solidFill>
                <a:ea typeface="Cambria" panose="02040503050406030204" pitchFamily="18" charset="0"/>
              </a:rPr>
              <a:t>e</a:t>
            </a:r>
            <a:r>
              <a:rPr lang="en-US" sz="1800" dirty="0" err="1" smtClean="0"/>
              <a:t>libery</a:t>
            </a:r>
            <a:r>
              <a:rPr lang="ru-RU" sz="1800" dirty="0" smtClean="0"/>
              <a:t>;</a:t>
            </a:r>
            <a:r>
              <a:rPr lang="en-US" sz="1800" dirty="0" smtClean="0"/>
              <a:t> mosmetod.ru</a:t>
            </a:r>
            <a:r>
              <a:rPr lang="ru-RU" sz="1800" dirty="0" smtClean="0"/>
              <a:t>;</a:t>
            </a:r>
            <a:r>
              <a:rPr lang="en-US" sz="1800" dirty="0" smtClean="0"/>
              <a:t> www.mdpi.com</a:t>
            </a:r>
            <a:r>
              <a:rPr lang="ru-RU" sz="1800" dirty="0" smtClean="0"/>
              <a:t>; </a:t>
            </a:r>
            <a:r>
              <a:rPr lang="en-US" sz="1800" dirty="0" smtClean="0"/>
              <a:t>work.doklad.ru</a:t>
            </a:r>
            <a:r>
              <a:rPr lang="ru-RU" sz="1800" dirty="0" smtClean="0"/>
              <a:t>, </a:t>
            </a:r>
            <a:r>
              <a:rPr lang="en-US" sz="1800" dirty="0"/>
              <a:t>ourmarinespecies.com</a:t>
            </a:r>
            <a:r>
              <a:rPr lang="kk-KZ" sz="1800" dirty="0"/>
              <a:t>; </a:t>
            </a:r>
            <a:r>
              <a:rPr lang="en-US" sz="1800" dirty="0"/>
              <a:t>presens.de; encrypted-tbn0.gstatic.com</a:t>
            </a:r>
            <a:r>
              <a:rPr lang="kk-KZ" sz="1800" dirty="0"/>
              <a:t>;</a:t>
            </a:r>
            <a:r>
              <a:rPr lang="en-US" sz="1800" dirty="0"/>
              <a:t>static.inrae.fr</a:t>
            </a:r>
            <a:r>
              <a:rPr lang="kk-KZ" sz="1800" dirty="0"/>
              <a:t>; </a:t>
            </a:r>
            <a:r>
              <a:rPr lang="en-US" sz="1800" dirty="0"/>
              <a:t>pbs.twimg.com</a:t>
            </a:r>
            <a:r>
              <a:rPr lang="kk-KZ" sz="1800" dirty="0"/>
              <a:t>; </a:t>
            </a:r>
            <a:r>
              <a:rPr lang="en-US" sz="1800" dirty="0"/>
              <a:t>bio-rus.ru</a:t>
            </a:r>
            <a:r>
              <a:rPr lang="kk-KZ" sz="1800" dirty="0" smtClean="0"/>
              <a:t>., </a:t>
            </a:r>
            <a:r>
              <a:rPr lang="kk-KZ" sz="1800" dirty="0"/>
              <a:t>cdn.nplus1.ru; vitusltd.ru; avatars.mds.yandex.net; </a:t>
            </a:r>
            <a:r>
              <a:rPr lang="en-US" sz="1800" dirty="0"/>
              <a:t>gardenscientist.files.wordpress.com; </a:t>
            </a:r>
            <a:r>
              <a:rPr lang="kk-KZ" sz="1800" dirty="0"/>
              <a:t>bs.twimg.com; encryptedtbn0.gstatic.com; </a:t>
            </a:r>
            <a:r>
              <a:rPr lang="en-US" sz="1800" dirty="0"/>
              <a:t>d3i71xaburhd42.cloudfront.net</a:t>
            </a:r>
            <a:r>
              <a:rPr lang="kk-KZ" sz="1800" dirty="0"/>
              <a:t>;</a:t>
            </a:r>
            <a:r>
              <a:rPr lang="en-US" sz="1800" dirty="0"/>
              <a:t> b6b6c792283bd9b171a173998d8d490bea</a:t>
            </a:r>
            <a:r>
              <a:rPr lang="kk-KZ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097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029" y="1450320"/>
            <a:ext cx="10281536" cy="941283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Тақырып: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vitro жағдайында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өсімдіктердің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суспензиялық 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және иммобилизденген клеткаларын өсіру технологиялары</a:t>
            </a:r>
            <a:r>
              <a:rPr lang="en-US" sz="2000" spc="-13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61996" y="3711856"/>
            <a:ext cx="1250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1282392" y="4352994"/>
            <a:ext cx="7824663" cy="47876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Суспензиялық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культураларды өсіру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технологиялары.</a:t>
            </a:r>
            <a:endParaRPr lang="kk-KZ"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1282392" y="4913703"/>
            <a:ext cx="7002626" cy="47876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lnSpc>
                <a:spcPct val="150000"/>
              </a:lnSpc>
              <a:spcBef>
                <a:spcPts val="13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иммобилиздеу және өсіру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3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896" y="2560139"/>
            <a:ext cx="4707082" cy="129046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суспензиясы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сұйық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қоректік ортада өсірілген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немесе олардың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агрегаттары.  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2721" y="4774446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</a:t>
            </a:r>
            <a:endParaRPr lang="en-US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769848" y="4199720"/>
            <a:ext cx="4152473" cy="2129906"/>
            <a:chOff x="6712129" y="2372943"/>
            <a:chExt cx="3455601" cy="2674456"/>
          </a:xfrm>
        </p:grpSpPr>
        <p:pic>
          <p:nvPicPr>
            <p:cNvPr id="9218" name="Picture 2" descr="http://ourmarinespecies.com/wp-content/uploads/2018/03/Cultivo-de-algas-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7573" y="2372943"/>
              <a:ext cx="3240157" cy="2674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 rot="16200000">
              <a:off x="6065478" y="4142322"/>
              <a:ext cx="150874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http://ourmarinespecies.com/</a:t>
              </a:r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3056896" y="807361"/>
            <a:ext cx="6441631" cy="77435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Суспензиялық культураларды өсіру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pic>
        <p:nvPicPr>
          <p:cNvPr id="9" name="Picture 2" descr="Transfection of Small Noncoding RNAs into Arabidopsis thaliana Protoplasts  | SpringerLink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35" y="2528918"/>
            <a:ext cx="4607993" cy="380070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054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54939" y="5858348"/>
            <a:ext cx="479854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Клеткаларды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шексіз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 мүмкіндігі.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748139" y="2258206"/>
            <a:ext cx="4317024" cy="3899007"/>
            <a:chOff x="2622489" y="1893111"/>
            <a:chExt cx="3439739" cy="2809894"/>
          </a:xfrm>
        </p:grpSpPr>
        <p:sp>
          <p:nvSpPr>
            <p:cNvPr id="18" name="TextBox 17"/>
            <p:cNvSpPr txBox="1"/>
            <p:nvPr/>
          </p:nvSpPr>
          <p:spPr>
            <a:xfrm>
              <a:off x="3219936" y="4384258"/>
              <a:ext cx="2788270" cy="275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Суспензиялық клеткалар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2" descr="ABC des techniques de culture in vitro | INRAE INSTI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8694" y="1893111"/>
              <a:ext cx="3273534" cy="2515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 rot="16200000">
              <a:off x="1706932" y="3510573"/>
              <a:ext cx="2107989" cy="2768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</a:rPr>
                <a:t>https://www.static.inrae.fr/</a:t>
              </a: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614350" y="858011"/>
            <a:ext cx="5047541" cy="83060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Суспензиялық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культуралардың </a:t>
            </a: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ерекшеліктері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4939" y="2141575"/>
            <a:ext cx="509068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Клеткалардың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метаболизмі мен өсу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процестеріне гормондардың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тигізетін әсерін зерттеу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мүмкіндігі.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4939" y="3609229"/>
            <a:ext cx="434825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Клеткаларды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ұзақ өсіру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мүмкіндігі.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9141" y="4207710"/>
            <a:ext cx="491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Биохимиялық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молекулалық және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биологиялық зерттеулер жүргізуге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қолайлы.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507" y="5272986"/>
            <a:ext cx="47957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Өсімдіктердің қарқынды регенерациясы.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29672" y="4790517"/>
            <a:ext cx="48675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Әр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түрлі факторлардың клеткаларға тигізетін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әсерін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бақылауды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жеңілдетеді.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55781" y="1139284"/>
            <a:ext cx="4516582" cy="785091"/>
          </a:xfrm>
          <a:prstGeom prst="roundRect">
            <a:avLst>
              <a:gd name="adj" fmla="val 15028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суспензияда өсірудің </a:t>
            </a: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артықшылықтары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2726" y="2380246"/>
            <a:ext cx="465512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ауамен және қоретік ортамен толық  қамтамасызданады.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9672" y="3556880"/>
            <a:ext cx="4655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2. Клеткалар зиянды метаболиттерден оңай  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арылады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02763" y="1588464"/>
            <a:ext cx="4091709" cy="4350517"/>
            <a:chOff x="6454825" y="1526379"/>
            <a:chExt cx="5187547" cy="3345574"/>
          </a:xfrm>
        </p:grpSpPr>
        <p:pic>
          <p:nvPicPr>
            <p:cNvPr id="1026" name="Picture 2" descr="https://traveltimes.ru/wp-content/uploads/2021/08/shutterstock_1048213180-2048x136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1046" y="1526379"/>
              <a:ext cx="4941326" cy="3293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 rot="16200000">
              <a:off x="5332082" y="3502989"/>
              <a:ext cx="249170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bg1">
                      <a:lumMod val="95000"/>
                    </a:schemeClr>
                  </a:solidFill>
                  <a:hlinkClick r:id="rId3"/>
                </a:rPr>
                <a:t>https://traveltimes.ru/wp-content</a:t>
              </a:r>
              <a:r>
                <a:rPr lang="en-US" sz="1000" dirty="0" smtClean="0">
                  <a:solidFill>
                    <a:schemeClr val="bg1">
                      <a:lumMod val="95000"/>
                    </a:schemeClr>
                  </a:solidFill>
                  <a:hlinkClick r:id="rId3"/>
                </a:rPr>
                <a:t>/</a:t>
              </a:r>
              <a:endParaRPr lang="en-US" sz="10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17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0231" y="2931180"/>
            <a:ext cx="2687157" cy="2343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Борпылдақ, шашыраңқы (ЭК) қолдану -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 жолы</a:t>
            </a:r>
          </a:p>
          <a:p>
            <a:pPr>
              <a:lnSpc>
                <a:spcPct val="150000"/>
              </a:lnSpc>
            </a:pPr>
            <a:endParaRPr lang="kk-KZ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5052" y="2931181"/>
            <a:ext cx="2836413" cy="2343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Экспланттарды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(тозаңқаптарды) сүйық ортаға салып өсіру -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ұзақ әрі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тиімсіз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9309" y="2938850"/>
            <a:ext cx="395316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Мезофилл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ұлпаларын (каллусты) ферменттермен мацерациялау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 зақымданып, өміршеңдігі қысқарады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304288" y="1721922"/>
            <a:ext cx="1089361" cy="105785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062086" y="1721922"/>
            <a:ext cx="1024128" cy="105785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880380" y="1767840"/>
            <a:ext cx="25633" cy="117101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848968" y="1052586"/>
            <a:ext cx="6548582" cy="53570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  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суспензиясын  алу тәсілдері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80604" y="5453449"/>
            <a:ext cx="4028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Целлюлолитикалық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ферменттерді осмотиктермен бірге қосу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47960" y="1022700"/>
            <a:ext cx="449066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Инокулюм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ж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аңа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қоректік ортаға көшірілетін суспензия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бөлігі.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47960" y="2335774"/>
            <a:ext cx="4195095" cy="82425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Суспензиялық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культураларды  </a:t>
            </a:r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 ережесі</a:t>
            </a:r>
          </a:p>
          <a:p>
            <a:pPr algn="just">
              <a:lnSpc>
                <a:spcPct val="150000"/>
              </a:lnSpc>
            </a:pPr>
            <a:endParaRPr lang="kk-KZ" sz="20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0604" y="3845074"/>
            <a:ext cx="3529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Цитокинин мөлшерін азайту </a:t>
            </a:r>
          </a:p>
          <a:p>
            <a:pPr algn="just">
              <a:lnSpc>
                <a:spcPct val="150000"/>
              </a:lnSpc>
              <a:defRPr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немесе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мүлдем қоспау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7960" y="3274284"/>
            <a:ext cx="2956002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Қоректік ортаға 2,4 Д қосу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0604" y="4877417"/>
            <a:ext cx="2946977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Кальций ионын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қоспау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351676" y="1192083"/>
            <a:ext cx="4916688" cy="3915626"/>
            <a:chOff x="1243967" y="961968"/>
            <a:chExt cx="4242196" cy="3935893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243967" y="961968"/>
              <a:ext cx="4242196" cy="3566561"/>
              <a:chOff x="7656239" y="1898795"/>
              <a:chExt cx="3197944" cy="3947824"/>
            </a:xfrm>
          </p:grpSpPr>
          <p:pic>
            <p:nvPicPr>
              <p:cNvPr id="13" name="Picture 2" descr="rpc00008: Arabidopsis thaliana T87 cell suspension culture — BRC plant cell  line documentation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1214" y="1898795"/>
                <a:ext cx="3072969" cy="39478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 rot="16200000">
                <a:off x="6882149" y="4857085"/>
                <a:ext cx="1763624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>
                    <a:solidFill>
                      <a:schemeClr val="bg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https://encrypted-tbn0.gstatic.com/</a:t>
                </a:r>
              </a:p>
            </p:txBody>
          </p:sp>
        </p:grpSp>
        <p:sp>
          <p:nvSpPr>
            <p:cNvPr id="12" name="Прямоугольник 11"/>
            <p:cNvSpPr/>
            <p:nvPr/>
          </p:nvSpPr>
          <p:spPr>
            <a:xfrm>
              <a:off x="2007482" y="4528529"/>
              <a:ext cx="27151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Суспензиялық </a:t>
              </a:r>
              <a:r>
                <a:rPr lang="kk-KZ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культура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351676" y="5333952"/>
            <a:ext cx="5217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Қарқынды өсетін суспензияда клеткалардың тығыздығы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мл / 10</a:t>
            </a:r>
            <a:r>
              <a:rPr lang="kk-KZ" sz="20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kk-KZ" sz="20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14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632147" y="2213840"/>
            <a:ext cx="3007521" cy="3305923"/>
            <a:chOff x="334839" y="1860254"/>
            <a:chExt cx="3216930" cy="3662722"/>
          </a:xfrm>
        </p:grpSpPr>
        <p:pic>
          <p:nvPicPr>
            <p:cNvPr id="1028" name="Picture 4" descr="https://16iwyl195vvfgoqu3136p2ly-wpengine.netdna-ssl.com/wp-content/uploads/2018/02/05b_Bioreactor_Electrochaea_LaboratorycElectrochaea_GmbH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283" y="1860254"/>
              <a:ext cx="3001486" cy="3662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 rot="16200000">
              <a:off x="-957823" y="3712422"/>
              <a:ext cx="280076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https://16iwyl195vvfgoqu3136p2ly-wpengine.netdna-ssl.com/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018185" y="2223515"/>
            <a:ext cx="3115484" cy="3287093"/>
            <a:chOff x="4207243" y="2084506"/>
            <a:chExt cx="3463254" cy="3283360"/>
          </a:xfrm>
        </p:grpSpPr>
        <p:pic>
          <p:nvPicPr>
            <p:cNvPr id="8194" name="Picture 2" descr="https://pbs.twimg.com/media/DWaIlUBVMAA0g3P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687" y="2084506"/>
              <a:ext cx="3247810" cy="3283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 rot="16200000">
              <a:off x="3709671" y="4413877"/>
              <a:ext cx="121058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https://pbs.twimg.com/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067334" y="2194384"/>
            <a:ext cx="3356436" cy="3316224"/>
            <a:chOff x="8198113" y="2586955"/>
            <a:chExt cx="2656273" cy="2724426"/>
          </a:xfrm>
        </p:grpSpPr>
        <p:pic>
          <p:nvPicPr>
            <p:cNvPr id="19" name="Picture 2" descr="https://bio-rus.ru/DSC0092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3556" y="2586955"/>
              <a:ext cx="2440830" cy="2724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 rot="16200000">
              <a:off x="7826376" y="4446739"/>
              <a:ext cx="95891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</a:t>
              </a:r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bio-rus.ru/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3032035" y="1044964"/>
            <a:ext cx="6409164" cy="52647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Суспензиялық 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 культураларын өсіру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/>
          </a:p>
        </p:txBody>
      </p:sp>
      <p:sp>
        <p:nvSpPr>
          <p:cNvPr id="15" name="Стрелка вправо 14"/>
          <p:cNvSpPr/>
          <p:nvPr/>
        </p:nvSpPr>
        <p:spPr>
          <a:xfrm rot="12451411">
            <a:off x="3554014" y="4937401"/>
            <a:ext cx="444065" cy="243114"/>
          </a:xfrm>
          <a:prstGeom prst="rightArrow">
            <a:avLst>
              <a:gd name="adj1" fmla="val 49357"/>
              <a:gd name="adj2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трелка вправо 15"/>
          <p:cNvSpPr/>
          <p:nvPr/>
        </p:nvSpPr>
        <p:spPr>
          <a:xfrm rot="21098632">
            <a:off x="2294723" y="5125220"/>
            <a:ext cx="444065" cy="243114"/>
          </a:xfrm>
          <a:prstGeom prst="rightArrow">
            <a:avLst>
              <a:gd name="adj1" fmla="val 49357"/>
              <a:gd name="adj2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2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66037" y="2432290"/>
            <a:ext cx="2082700" cy="750975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Қорландырып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(мерзімді) өсіру 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93761" y="2503513"/>
            <a:ext cx="1807226" cy="421654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Үзіліссіз өсіру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9169" y="3588148"/>
            <a:ext cx="2405274" cy="421654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Жартылай ағынды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95314" y="3589258"/>
            <a:ext cx="1107996" cy="397738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Ағынды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0286" y="4854460"/>
            <a:ext cx="919108" cy="421654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Ашық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02035" y="4820114"/>
            <a:ext cx="1011495" cy="397738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Жабық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endCxn id="4" idx="0"/>
          </p:cNvCxnSpPr>
          <p:nvPr/>
        </p:nvCxnSpPr>
        <p:spPr>
          <a:xfrm flipH="1">
            <a:off x="4258146" y="1660113"/>
            <a:ext cx="1516546" cy="79418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  <a:endCxn id="5" idx="0"/>
          </p:cNvCxnSpPr>
          <p:nvPr/>
        </p:nvCxnSpPr>
        <p:spPr>
          <a:xfrm>
            <a:off x="5815510" y="1644925"/>
            <a:ext cx="1581864" cy="858588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2"/>
            <a:endCxn id="6" idx="0"/>
          </p:cNvCxnSpPr>
          <p:nvPr/>
        </p:nvCxnSpPr>
        <p:spPr>
          <a:xfrm flipH="1">
            <a:off x="5641806" y="2892209"/>
            <a:ext cx="1755568" cy="69593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2"/>
            <a:endCxn id="7" idx="0"/>
          </p:cNvCxnSpPr>
          <p:nvPr/>
        </p:nvCxnSpPr>
        <p:spPr>
          <a:xfrm>
            <a:off x="7397374" y="2892209"/>
            <a:ext cx="1751938" cy="69704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" idx="2"/>
          </p:cNvCxnSpPr>
          <p:nvPr/>
        </p:nvCxnSpPr>
        <p:spPr>
          <a:xfrm flipH="1">
            <a:off x="7863840" y="3977954"/>
            <a:ext cx="1285472" cy="842160"/>
          </a:xfrm>
          <a:prstGeom prst="straightConnector1">
            <a:avLst/>
          </a:prstGeom>
          <a:ln w="22225">
            <a:solidFill>
              <a:schemeClr val="accent1">
                <a:alpha val="98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7" idx="2"/>
          </p:cNvCxnSpPr>
          <p:nvPr/>
        </p:nvCxnSpPr>
        <p:spPr>
          <a:xfrm>
            <a:off x="9149312" y="3977954"/>
            <a:ext cx="1158470" cy="83419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2843363" y="1035325"/>
            <a:ext cx="5944294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Суспензиялық </a:t>
            </a: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культураларды өсіру жүйелері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7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</TotalTime>
  <Words>624</Words>
  <Application>Microsoft Office PowerPoint</Application>
  <PresentationFormat>Широкоэкранный</PresentationFormat>
  <Paragraphs>118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ӘЛ-ФАРАБИ АТЫНДАҒЫ ҚАЗАҚ ҰЛТТЫҚ УНИВЕРСИТЕТІ</vt:lpstr>
      <vt:lpstr>Тақырып: In vitro жағдайында өсімдіктердің суспензиялық  және иммобилизденген клеткаларын өсіру технологиялары.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Атабаева Маржан</dc:creator>
  <cp:lastModifiedBy>Пользователь Windows</cp:lastModifiedBy>
  <cp:revision>140</cp:revision>
  <dcterms:created xsi:type="dcterms:W3CDTF">2020-07-02T07:43:14Z</dcterms:created>
  <dcterms:modified xsi:type="dcterms:W3CDTF">2024-08-11T07:20:00Z</dcterms:modified>
</cp:coreProperties>
</file>